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58" r:id="rId4"/>
    <p:sldId id="274" r:id="rId5"/>
    <p:sldId id="279" r:id="rId6"/>
    <p:sldId id="280" r:id="rId7"/>
    <p:sldId id="281" r:id="rId8"/>
    <p:sldId id="283" r:id="rId9"/>
    <p:sldId id="284" r:id="rId10"/>
    <p:sldId id="260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70" r:id="rId19"/>
    <p:sldId id="267" r:id="rId20"/>
    <p:sldId id="268" r:id="rId21"/>
    <p:sldId id="269" r:id="rId22"/>
    <p:sldId id="271" r:id="rId23"/>
    <p:sldId id="272" r:id="rId24"/>
    <p:sldId id="273" r:id="rId25"/>
    <p:sldId id="275" r:id="rId26"/>
    <p:sldId id="276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21"/>
  </p:normalViewPr>
  <p:slideViewPr>
    <p:cSldViewPr snapToGrid="0" snapToObjects="1">
      <p:cViewPr varScale="1"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7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v@thedatascout.com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tatsoft.org/v59/i10/pap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zm00/pycon201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mpnear.me/" TargetMode="Externa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7052" y="309489"/>
            <a:ext cx="9144000" cy="823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Fellowship of the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9" y="1308296"/>
            <a:ext cx="7324422" cy="3311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39" y="4795643"/>
            <a:ext cx="693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algn="r"/>
            <a:r>
              <a:rPr lang="en-US" sz="2400" dirty="0" err="1" smtClean="0"/>
              <a:t>Sev</a:t>
            </a:r>
            <a:r>
              <a:rPr lang="en-US" sz="2400" dirty="0" smtClean="0"/>
              <a:t> Leonard</a:t>
            </a:r>
          </a:p>
          <a:p>
            <a:pPr algn="r"/>
            <a:r>
              <a:rPr lang="en-US" sz="2400" dirty="0" smtClean="0">
                <a:hlinkClick r:id="rId3"/>
              </a:rPr>
              <a:t>sev@thedatascout.com</a:t>
            </a:r>
            <a:endParaRPr lang="en-US" sz="2400" dirty="0" smtClean="0"/>
          </a:p>
          <a:p>
            <a:pPr algn="r"/>
            <a:r>
              <a:rPr lang="en-US" sz="2400" dirty="0"/>
              <a:t>g</a:t>
            </a:r>
            <a:r>
              <a:rPr lang="en-US" sz="2400" dirty="0" smtClean="0"/>
              <a:t>izm0_0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6" y="1842867"/>
            <a:ext cx="3873707" cy="2028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41437" y="4523091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Source:myblogs.pw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742" y="1456268"/>
            <a:ext cx="10515600" cy="4775199"/>
          </a:xfrm>
        </p:spPr>
        <p:txBody>
          <a:bodyPr/>
          <a:lstStyle/>
          <a:p>
            <a:r>
              <a:rPr lang="en-US" dirty="0" smtClean="0"/>
              <a:t>Data sources include the Recreational Information Database (RIDB), US Forest Service (USFS) websites, and </a:t>
            </a:r>
            <a:r>
              <a:rPr lang="en-US" dirty="0" err="1" smtClean="0"/>
              <a:t>recreation.gov</a:t>
            </a:r>
            <a:endParaRPr lang="en-US" dirty="0" smtClean="0"/>
          </a:p>
          <a:p>
            <a:r>
              <a:rPr lang="en-US" dirty="0" smtClean="0"/>
              <a:t>RIDB API – campground name,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r>
              <a:rPr lang="en-US" dirty="0" smtClean="0"/>
              <a:t>USFS – scrape additional campground information</a:t>
            </a:r>
          </a:p>
          <a:p>
            <a:r>
              <a:rPr lang="en-US" dirty="0" err="1" smtClean="0"/>
              <a:t>recreation.gov</a:t>
            </a:r>
            <a:r>
              <a:rPr lang="en-US" dirty="0" smtClean="0"/>
              <a:t> - s</a:t>
            </a:r>
            <a:r>
              <a:rPr lang="en-US" dirty="0" smtClean="0"/>
              <a:t>crape reservation availability by form navigation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4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/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Lab 2: RIDB API, Scraping USNF pages, </a:t>
            </a:r>
            <a:r>
              <a:rPr lang="en-US" dirty="0" err="1" smtClean="0"/>
              <a:t>recreation.gov</a:t>
            </a:r>
            <a:r>
              <a:rPr lang="en-US" dirty="0" smtClean="0"/>
              <a:t> form navigation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Section 3: Data organization and database design lite</a:t>
            </a:r>
          </a:p>
          <a:p>
            <a:r>
              <a:rPr lang="en-US" dirty="0" smtClean="0"/>
              <a:t>Lab 3: Merging data from Lab 2</a:t>
            </a:r>
          </a:p>
          <a:p>
            <a:r>
              <a:rPr lang="en-US" dirty="0" smtClean="0"/>
              <a:t>Section 4: Pipelining </a:t>
            </a:r>
          </a:p>
          <a:p>
            <a:r>
              <a:rPr lang="en-US" dirty="0" smtClean="0"/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4638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1: Web data best 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2" y="1503485"/>
            <a:ext cx="6999458" cy="4516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7782" y="6020323"/>
            <a:ext cx="25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Source:kaiju.wikidot.com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8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Web data is ephemeral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98" y="1505242"/>
            <a:ext cx="5380918" cy="349003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50742" y="5345723"/>
            <a:ext cx="10515600" cy="101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Format, availability, access requirements can change at any time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638" y="497639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Just because you can get the data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8792"/>
            <a:ext cx="10331548" cy="3332757"/>
          </a:xfrm>
        </p:spPr>
      </p:pic>
      <p:sp>
        <p:nvSpPr>
          <p:cNvPr id="5" name="TextBox 4"/>
          <p:cNvSpPr txBox="1"/>
          <p:nvPr/>
        </p:nvSpPr>
        <p:spPr>
          <a:xfrm>
            <a:off x="6102426" y="5239653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developer.linkedin.com</a:t>
            </a:r>
            <a:r>
              <a:rPr lang="en-US" dirty="0" smtClean="0"/>
              <a:t>/legal/</a:t>
            </a:r>
            <a:r>
              <a:rPr lang="en-US" dirty="0" err="1" smtClean="0"/>
              <a:t>api</a:t>
            </a:r>
            <a:r>
              <a:rPr lang="en-US" dirty="0" smtClean="0"/>
              <a:t>-terms-of-use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4385863"/>
            <a:ext cx="2309636" cy="2076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594" y="6328908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Source:realitysandwich.com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doesn’t mean you can use 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25083" y="1437469"/>
            <a:ext cx="8541834" cy="3031588"/>
            <a:chOff x="1445255" y="661181"/>
            <a:chExt cx="8541834" cy="3031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0" b="56102"/>
            <a:stretch/>
          </p:blipFill>
          <p:spPr>
            <a:xfrm>
              <a:off x="1445255" y="661181"/>
              <a:ext cx="8541834" cy="18850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82"/>
            <a:stretch/>
          </p:blipFill>
          <p:spPr>
            <a:xfrm>
              <a:off x="1445255" y="2546252"/>
              <a:ext cx="8541834" cy="114651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831548" y="4527892"/>
            <a:ext cx="752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www.vox.com</a:t>
            </a:r>
            <a:r>
              <a:rPr lang="en-US" dirty="0" smtClean="0"/>
              <a:t>/2016/5/12/11666116/70000-okcupid-users-data-release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13444"/>
          <a:stretch/>
        </p:blipFill>
        <p:spPr>
          <a:xfrm>
            <a:off x="351692" y="4954392"/>
            <a:ext cx="3277582" cy="1352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692" y="6216912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Source:doblu.com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Terms of Use - attribute properly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3558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533" y="5435600"/>
            <a:ext cx="28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Source:oregonstateparks.org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Be mindful of the resources of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8"/>
          <a:stretch/>
        </p:blipFill>
        <p:spPr>
          <a:xfrm>
            <a:off x="838200" y="1690688"/>
            <a:ext cx="10058400" cy="309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29" y="2862284"/>
            <a:ext cx="2509895" cy="296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3" y="5823533"/>
            <a:ext cx="10058400" cy="795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0887" y="253910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Web (any) data is wrong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USFS data for region 6, Oregon and Washington State, has 80% accuracy for latitude and longitude points.</a:t>
            </a:r>
          </a:p>
          <a:p>
            <a:r>
              <a:rPr lang="en-US" dirty="0" smtClean="0"/>
              <a:t>Ex. Driving directions to campgrounds (find a </a:t>
            </a:r>
            <a:r>
              <a:rPr lang="en-US" dirty="0" err="1" smtClean="0"/>
              <a:t>borked</a:t>
            </a:r>
            <a:r>
              <a:rPr lang="en-US" dirty="0" smtClean="0"/>
              <a:t> example)</a:t>
            </a:r>
          </a:p>
          <a:p>
            <a:r>
              <a:rPr lang="en-US" dirty="0" smtClean="0"/>
              <a:t>Campground usage is light at Lost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you gather from the web may not be there tomorrow.</a:t>
            </a:r>
          </a:p>
          <a:p>
            <a:r>
              <a:rPr lang="en-US" dirty="0" smtClean="0"/>
              <a:t>Attribute correctly.</a:t>
            </a:r>
          </a:p>
          <a:p>
            <a:r>
              <a:rPr lang="en-US" dirty="0" smtClean="0"/>
              <a:t>Abuse of resources may result in blacklisting, banning, etc.</a:t>
            </a:r>
            <a:endParaRPr lang="en-US" dirty="0"/>
          </a:p>
          <a:p>
            <a:r>
              <a:rPr lang="en-US" dirty="0" smtClean="0"/>
              <a:t>Data is wrong. Proceed accordingly!</a:t>
            </a:r>
          </a:p>
        </p:txBody>
      </p:sp>
    </p:spTree>
    <p:extLst>
      <p:ext uri="{BB962C8B-B14F-4D97-AF65-F5344CB8AC3E}">
        <p14:creationId xmlns:p14="http://schemas.microsoft.com/office/powerpoint/2010/main" val="3784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bits 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2: RIDB API, Scraping USNF pages, </a:t>
            </a:r>
            <a:r>
              <a:rPr lang="en-US" dirty="0" err="1" smtClean="0">
                <a:solidFill>
                  <a:schemeClr val="accent3"/>
                </a:solidFill>
              </a:rPr>
              <a:t>recreation.gov</a:t>
            </a:r>
            <a:r>
              <a:rPr lang="en-US" dirty="0" smtClean="0">
                <a:solidFill>
                  <a:schemeClr val="accent3"/>
                </a:solidFill>
              </a:rPr>
              <a:t> form navigation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3: Data organization and database design lite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3: Merging data from Lab 2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4: Pipelining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17202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2 – Gathering data from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Review: tidy data principles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variable is a column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observation is a row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type of observational unit is a table</a:t>
            </a:r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Source: Wickham 2014 </a:t>
            </a:r>
            <a:r>
              <a:rPr lang="en-US" dirty="0" smtClean="0">
                <a:hlinkClick r:id="rId2"/>
              </a:rPr>
              <a:t>http://www.jstatsoft.org/v59/i10/paper</a:t>
            </a:r>
            <a:endParaRPr lang="en-US" dirty="0" smtClean="0"/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Observation: campground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Variables: </a:t>
            </a:r>
            <a:r>
              <a:rPr lang="en-US" dirty="0" err="1" smtClean="0"/>
              <a:t>lat</a:t>
            </a:r>
            <a:r>
              <a:rPr lang="en-US" dirty="0" smtClean="0"/>
              <a:t>/long, name, website,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Observational unit: RIDB, USFS, </a:t>
            </a:r>
            <a:r>
              <a:rPr lang="en-US" dirty="0" err="1" smtClean="0"/>
              <a:t>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60500"/>
            <a:ext cx="10058400" cy="382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0800" y="5283868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ridb.recreation.gov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4" y="1439333"/>
            <a:ext cx="11798931" cy="5022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5430" y="1061772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usda.github.io</a:t>
            </a:r>
            <a:r>
              <a:rPr lang="en-US" dirty="0" smtClean="0"/>
              <a:t>/RIDB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data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67"/>
            <a:ext cx="10515600" cy="12154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Only has campgrounds that can be reserved – no first come, first serve</a:t>
            </a:r>
          </a:p>
          <a:p>
            <a:r>
              <a:rPr lang="en-US" dirty="0" smtClean="0"/>
              <a:t>Missing reservation URLs</a:t>
            </a:r>
          </a:p>
          <a:p>
            <a:r>
              <a:rPr lang="en-US" dirty="0" err="1" smtClean="0"/>
              <a:t>Lat</a:t>
            </a:r>
            <a:r>
              <a:rPr lang="en-US" dirty="0" smtClean="0"/>
              <a:t> / Longs not guaranteed to be accurate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1690688"/>
            <a:ext cx="4662341" cy="261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0850"/>
          <a:stretch/>
        </p:blipFill>
        <p:spPr>
          <a:xfrm>
            <a:off x="7371675" y="588472"/>
            <a:ext cx="2956741" cy="4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Lab!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USFS Website scraping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97" y="1690688"/>
            <a:ext cx="5693770" cy="4509466"/>
          </a:xfrm>
        </p:spPr>
      </p:pic>
      <p:sp>
        <p:nvSpPr>
          <p:cNvPr id="5" name="TextBox 4"/>
          <p:cNvSpPr txBox="1"/>
          <p:nvPr/>
        </p:nvSpPr>
        <p:spPr>
          <a:xfrm>
            <a:off x="6829910" y="237066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BeautifulSoup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97830" y="2370665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Selenium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66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6" y="0"/>
            <a:ext cx="10058400" cy="67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596"/>
          <a:stretch/>
        </p:blipFill>
        <p:spPr>
          <a:xfrm>
            <a:off x="719667" y="437823"/>
            <a:ext cx="10515600" cy="15095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7" y="2827866"/>
            <a:ext cx="10058400" cy="20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 content &amp; setup instructions: </a:t>
            </a:r>
            <a:r>
              <a:rPr lang="en-US" dirty="0" smtClean="0">
                <a:hlinkClick r:id="rId2"/>
              </a:rPr>
              <a:t>https://github.com/gizm00/pycon2016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http requests are handled by the pycon2016_lamp </a:t>
            </a:r>
            <a:r>
              <a:rPr lang="en-US" dirty="0"/>
              <a:t>D</a:t>
            </a:r>
            <a:r>
              <a:rPr lang="en-US" dirty="0" smtClean="0"/>
              <a:t>ocker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308"/>
          </a:xfrm>
        </p:spPr>
        <p:txBody>
          <a:bodyPr/>
          <a:lstStyle/>
          <a:p>
            <a:r>
              <a:rPr lang="en-US" dirty="0" smtClean="0"/>
              <a:t>Gather campground information from multiple sources to create The One Camping Database, presently hosted at </a:t>
            </a:r>
            <a:r>
              <a:rPr lang="en-US" dirty="0" smtClean="0">
                <a:hlinkClick r:id="rId2"/>
              </a:rPr>
              <a:t>www.campnear.me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86" y="2945870"/>
            <a:ext cx="5372562" cy="3070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8666" y="6015905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Source:artistthinks.wordpress.com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3332" y="626533"/>
            <a:ext cx="11209867" cy="5603166"/>
            <a:chOff x="423333" y="1075267"/>
            <a:chExt cx="10058400" cy="49681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" y="1075267"/>
              <a:ext cx="10058400" cy="496816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23333" y="1473201"/>
              <a:ext cx="10058400" cy="72813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3333" y="3758317"/>
              <a:ext cx="10058400" cy="188048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1166" y="1386297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31462" y="2503730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69443" y="2585195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31174" y="3789233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1464" y="13022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31462" y="3705199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82900" y="1386297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03196" y="2503730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41177" y="2585195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902908" y="3789233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618467" y="43349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03198" y="13022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03196" y="3705199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04468" y="4906668"/>
            <a:ext cx="1000595" cy="629735"/>
            <a:chOff x="725062" y="4338136"/>
            <a:chExt cx="1000595" cy="629735"/>
          </a:xfrm>
        </p:grpSpPr>
        <p:sp>
          <p:nvSpPr>
            <p:cNvPr id="23" name="TextBox 22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6840" y="4906668"/>
            <a:ext cx="1000595" cy="629735"/>
            <a:chOff x="725062" y="4338136"/>
            <a:chExt cx="1000595" cy="629735"/>
          </a:xfrm>
        </p:grpSpPr>
        <p:sp>
          <p:nvSpPr>
            <p:cNvPr id="28" name="TextBox 27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78413" y="4928742"/>
            <a:ext cx="1148456" cy="629735"/>
            <a:chOff x="674263" y="4338136"/>
            <a:chExt cx="1148456" cy="629735"/>
          </a:xfrm>
        </p:grpSpPr>
        <p:sp>
          <p:nvSpPr>
            <p:cNvPr id="31" name="TextBox 30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240582" y="4926682"/>
            <a:ext cx="1000595" cy="629735"/>
            <a:chOff x="725062" y="4338136"/>
            <a:chExt cx="1000595" cy="629735"/>
          </a:xfrm>
        </p:grpSpPr>
        <p:sp>
          <p:nvSpPr>
            <p:cNvPr id="34" name="TextBox 3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852954" y="4926682"/>
            <a:ext cx="1000595" cy="629735"/>
            <a:chOff x="725062" y="4338136"/>
            <a:chExt cx="1000595" cy="629735"/>
          </a:xfrm>
        </p:grpSpPr>
        <p:sp>
          <p:nvSpPr>
            <p:cNvPr id="37" name="TextBox 3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414527" y="4948756"/>
            <a:ext cx="1148456" cy="629735"/>
            <a:chOff x="674263" y="4338136"/>
            <a:chExt cx="1148456" cy="629735"/>
          </a:xfrm>
        </p:grpSpPr>
        <p:sp>
          <p:nvSpPr>
            <p:cNvPr id="40" name="TextBox 3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>
            <a:stCxn id="21" idx="2"/>
            <a:endCxn id="17" idx="0"/>
          </p:cNvCxnSpPr>
          <p:nvPr/>
        </p:nvCxnSpPr>
        <p:spPr>
          <a:xfrm flipH="1">
            <a:off x="9208235" y="1931998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9208233" y="313346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462812" y="1947581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434994" y="3146793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384560" y="433161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0"/>
          </p:cNvCxnSpPr>
          <p:nvPr/>
        </p:nvCxnSpPr>
        <p:spPr>
          <a:xfrm>
            <a:off x="2930552" y="4321606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039097" y="4311190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129414" y="436636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675406" y="4356356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783951" y="4345940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81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8098" y="640840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48396" y="155912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6377" y="1640593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48396" y="556806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99832" y="640840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20130" y="155912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58111" y="1640593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5399" y="3653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0130" y="556806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60791" y="5603395"/>
            <a:ext cx="1000595" cy="629735"/>
            <a:chOff x="725062" y="4338136"/>
            <a:chExt cx="1000595" cy="629735"/>
          </a:xfrm>
        </p:grpSpPr>
        <p:sp>
          <p:nvSpPr>
            <p:cNvPr id="34" name="TextBox 3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355136" y="4267354"/>
            <a:ext cx="1000595" cy="629735"/>
            <a:chOff x="725062" y="4338136"/>
            <a:chExt cx="1000595" cy="629735"/>
          </a:xfrm>
        </p:grpSpPr>
        <p:sp>
          <p:nvSpPr>
            <p:cNvPr id="37" name="TextBox 3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977" y="5602765"/>
            <a:ext cx="1148456" cy="629735"/>
            <a:chOff x="674263" y="4338136"/>
            <a:chExt cx="1148456" cy="629735"/>
          </a:xfrm>
        </p:grpSpPr>
        <p:sp>
          <p:nvSpPr>
            <p:cNvPr id="40" name="TextBox 3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>
            <a:stCxn id="21" idx="2"/>
            <a:endCxn id="17" idx="0"/>
          </p:cNvCxnSpPr>
          <p:nvPr/>
        </p:nvCxnSpPr>
        <p:spPr>
          <a:xfrm>
            <a:off x="9225169" y="1186541"/>
            <a:ext cx="0" cy="372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2"/>
            <a:endCxn id="61" idx="0"/>
          </p:cNvCxnSpPr>
          <p:nvPr/>
        </p:nvCxnSpPr>
        <p:spPr>
          <a:xfrm flipH="1">
            <a:off x="5889296" y="2188863"/>
            <a:ext cx="6" cy="7999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389004" y="1559128"/>
            <a:ext cx="1000595" cy="629735"/>
            <a:chOff x="725062" y="4338136"/>
            <a:chExt cx="1000595" cy="629735"/>
          </a:xfrm>
        </p:grpSpPr>
        <p:sp>
          <p:nvSpPr>
            <p:cNvPr id="46" name="TextBox 45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/>
          <p:cNvCxnSpPr>
            <a:stCxn id="17" idx="1"/>
            <a:endCxn id="46" idx="3"/>
          </p:cNvCxnSpPr>
          <p:nvPr/>
        </p:nvCxnSpPr>
        <p:spPr>
          <a:xfrm flipH="1">
            <a:off x="6389599" y="1873996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3"/>
          </p:cNvCxnSpPr>
          <p:nvPr/>
        </p:nvCxnSpPr>
        <p:spPr>
          <a:xfrm>
            <a:off x="3958473" y="1873996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83973" y="3045871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4484257" y="298885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61" idx="2"/>
          </p:cNvCxnSpPr>
          <p:nvPr/>
        </p:nvCxnSpPr>
        <p:spPr>
          <a:xfrm flipH="1">
            <a:off x="5889293" y="3618593"/>
            <a:ext cx="3" cy="675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2880860" y="3024260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>
            <a:off x="5855430" y="4912351"/>
            <a:ext cx="3" cy="675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880860" y="5611260"/>
            <a:ext cx="1000595" cy="629735"/>
            <a:chOff x="725062" y="4338136"/>
            <a:chExt cx="1000595" cy="629735"/>
          </a:xfrm>
        </p:grpSpPr>
        <p:sp>
          <p:nvSpPr>
            <p:cNvPr id="69" name="TextBox 68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Arrow Connector 72"/>
          <p:cNvCxnSpPr>
            <a:endCxn id="65" idx="0"/>
          </p:cNvCxnSpPr>
          <p:nvPr/>
        </p:nvCxnSpPr>
        <p:spPr>
          <a:xfrm flipH="1">
            <a:off x="3381158" y="2195820"/>
            <a:ext cx="13649" cy="828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51913" y="3118918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</a:t>
            </a:r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873022" y="4236351"/>
            <a:ext cx="1360358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1052725" y="4318036"/>
            <a:ext cx="1052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873024" y="3034884"/>
            <a:ext cx="1360356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1550039" y="368099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0" idx="2"/>
            <a:endCxn id="69" idx="1"/>
          </p:cNvCxnSpPr>
          <p:nvPr/>
        </p:nvCxnSpPr>
        <p:spPr>
          <a:xfrm rot="16200000" flipH="1">
            <a:off x="1687009" y="4732277"/>
            <a:ext cx="1060042" cy="1327659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70" idx="0"/>
          </p:cNvCxnSpPr>
          <p:nvPr/>
        </p:nvCxnSpPr>
        <p:spPr>
          <a:xfrm flipH="1">
            <a:off x="3381158" y="3647502"/>
            <a:ext cx="13647" cy="19637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19646" y="5926127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6389597" y="5918262"/>
            <a:ext cx="3717179" cy="15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41" idx="2"/>
          </p:cNvCxnSpPr>
          <p:nvPr/>
        </p:nvCxnSpPr>
        <p:spPr>
          <a:xfrm rot="5400000" flipH="1">
            <a:off x="4336155" y="-38419"/>
            <a:ext cx="2807788" cy="9734051"/>
          </a:xfrm>
          <a:prstGeom prst="bentConnector4">
            <a:avLst>
              <a:gd name="adj1" fmla="val -8142"/>
              <a:gd name="adj2" fmla="val 1042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468769" y="1186541"/>
            <a:ext cx="0" cy="372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920086" y="101633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RIDB API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417211" y="81521"/>
            <a:ext cx="168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NF websites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7448" y="2522107"/>
            <a:ext cx="178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</a:t>
            </a:r>
            <a:r>
              <a:rPr lang="en-US" sz="2400" dirty="0" smtClean="0">
                <a:solidFill>
                  <a:schemeClr val="accent2"/>
                </a:solidFill>
              </a:rPr>
              <a:t>eservations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objects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properties that are likely to change – API parameters, scraping code,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Build on abstractions to further distance from implementation details</a:t>
            </a:r>
          </a:p>
          <a:p>
            <a:r>
              <a:rPr lang="en-US" dirty="0" smtClean="0"/>
              <a:t>Create testable, maintainable structures</a:t>
            </a:r>
          </a:p>
          <a:p>
            <a:r>
              <a:rPr lang="en-US" dirty="0" smtClean="0"/>
              <a:t>Quick incorporation of new sources and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across, not down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311166" y="1978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1131462" y="3096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569443" y="3177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231174" y="4381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1131464" y="1894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131462" y="4297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982900" y="1978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803196" y="3096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8241177" y="3177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7902908" y="4381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7618467" y="4927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803198" y="1894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803196" y="4297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404468" y="5499332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016840" y="5499332"/>
            <a:ext cx="1000595" cy="629735"/>
            <a:chOff x="725062" y="4338136"/>
            <a:chExt cx="1000595" cy="629735"/>
          </a:xfrm>
        </p:grpSpPr>
        <p:sp>
          <p:nvSpPr>
            <p:cNvPr id="67" name="TextBox 6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578413" y="5521406"/>
            <a:ext cx="1148456" cy="629735"/>
            <a:chOff x="674263" y="4338136"/>
            <a:chExt cx="1148456" cy="629735"/>
          </a:xfrm>
        </p:grpSpPr>
        <p:sp>
          <p:nvSpPr>
            <p:cNvPr id="70" name="TextBox 6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40582" y="5519346"/>
            <a:ext cx="1000595" cy="629735"/>
            <a:chOff x="725062" y="4338136"/>
            <a:chExt cx="1000595" cy="629735"/>
          </a:xfrm>
        </p:grpSpPr>
        <p:sp>
          <p:nvSpPr>
            <p:cNvPr id="73" name="TextBox 72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852954" y="5519346"/>
            <a:ext cx="1000595" cy="629735"/>
            <a:chOff x="725062" y="4338136"/>
            <a:chExt cx="1000595" cy="629735"/>
          </a:xfrm>
        </p:grpSpPr>
        <p:sp>
          <p:nvSpPr>
            <p:cNvPr id="76" name="TextBox 75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414527" y="5541420"/>
            <a:ext cx="1148456" cy="629735"/>
            <a:chOff x="674263" y="4338136"/>
            <a:chExt cx="1148456" cy="629735"/>
          </a:xfrm>
        </p:grpSpPr>
        <p:sp>
          <p:nvSpPr>
            <p:cNvPr id="79" name="TextBox 78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Arrow Connector 80"/>
          <p:cNvCxnSpPr>
            <a:endCxn id="65" idx="0"/>
          </p:cNvCxnSpPr>
          <p:nvPr/>
        </p:nvCxnSpPr>
        <p:spPr>
          <a:xfrm flipH="1">
            <a:off x="9208235" y="2524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9208233" y="3726129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2462812" y="254024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2434994" y="3739457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2384560" y="4924280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0" idx="0"/>
          </p:cNvCxnSpPr>
          <p:nvPr/>
        </p:nvCxnSpPr>
        <p:spPr>
          <a:xfrm>
            <a:off x="2930552" y="4914270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039097" y="4903854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9129414" y="4959030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9675406" y="4949020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7783951" y="4938604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60400" y="1727196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60399" y="2945247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0399" y="4130478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8247</TotalTime>
  <Words>608</Words>
  <Application>Microsoft Macintosh PowerPoint</Application>
  <PresentationFormat>Widescreen</PresentationFormat>
  <Paragraphs>134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Arial</vt:lpstr>
      <vt:lpstr>Office Theme</vt:lpstr>
      <vt:lpstr>The Fellowship of the Data</vt:lpstr>
      <vt:lpstr>Greetings</vt:lpstr>
      <vt:lpstr>Class info</vt:lpstr>
      <vt:lpstr>About the tutorial</vt:lpstr>
      <vt:lpstr>PowerPoint Presentation</vt:lpstr>
      <vt:lpstr>PowerPoint Presentation</vt:lpstr>
      <vt:lpstr>PowerPoint Presentation</vt:lpstr>
      <vt:lpstr>How will objects help?</vt:lpstr>
      <vt:lpstr>Look across, not down</vt:lpstr>
      <vt:lpstr>About the data</vt:lpstr>
      <vt:lpstr>Agenda</vt:lpstr>
      <vt:lpstr>Section 1: Web data best practices</vt:lpstr>
      <vt:lpstr>1. Web data is ephemeral</vt:lpstr>
      <vt:lpstr>2. Just because you can get the data…</vt:lpstr>
      <vt:lpstr>… doesn’t mean you can use it</vt:lpstr>
      <vt:lpstr>3. Terms of Use - attribute properly</vt:lpstr>
      <vt:lpstr>4. Be mindful of the resources of others</vt:lpstr>
      <vt:lpstr>5. Web (any) data is wrong </vt:lpstr>
      <vt:lpstr>Section 1 Summary</vt:lpstr>
      <vt:lpstr>Agenda</vt:lpstr>
      <vt:lpstr>Section 2 – Gathering data from the web</vt:lpstr>
      <vt:lpstr>RIDB API</vt:lpstr>
      <vt:lpstr>RIDB API Documentation</vt:lpstr>
      <vt:lpstr>RIDB data notes</vt:lpstr>
      <vt:lpstr>To the Lab! </vt:lpstr>
      <vt:lpstr>USFS Website scraping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Fellowship of the Data</dc:title>
  <dc:creator>Severin Leonard</dc:creator>
  <cp:lastModifiedBy>Severin Leonard</cp:lastModifiedBy>
  <cp:revision>34</cp:revision>
  <dcterms:created xsi:type="dcterms:W3CDTF">2016-05-20T22:04:14Z</dcterms:created>
  <dcterms:modified xsi:type="dcterms:W3CDTF">2016-05-26T15:32:01Z</dcterms:modified>
</cp:coreProperties>
</file>